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27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4.xml" Type="http://schemas.openxmlformats.org/officeDocument/2006/relationships/slide" Id="rId19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slides/slide25.xml" Type="http://schemas.openxmlformats.org/officeDocument/2006/relationships/slide" Id="rId30"/><Relationship Target="slides/slide7.xml" Type="http://schemas.openxmlformats.org/officeDocument/2006/relationships/slide" Id="rId12"/><Relationship Target="slides/slide26.xml" Type="http://schemas.openxmlformats.org/officeDocument/2006/relationships/slide" Id="rId31"/><Relationship Target="slides/slide8.xml" Type="http://schemas.openxmlformats.org/officeDocument/2006/relationships/slide" Id="rId13"/><Relationship Target="slides/slide5.xml" Type="http://schemas.openxmlformats.org/officeDocument/2006/relationships/slide" Id="rId10"/><Relationship Target="slides/slide6.xml" Type="http://schemas.openxmlformats.org/officeDocument/2006/relationships/slide" Id="rId11"/><Relationship Target="slides/slide29.xml" Type="http://schemas.openxmlformats.org/officeDocument/2006/relationships/slide" Id="rId34"/><Relationship Target="slides/slide27.xml" Type="http://schemas.openxmlformats.org/officeDocument/2006/relationships/slide" Id="rId32"/><Relationship Target="slides/slide28.xml" Type="http://schemas.openxmlformats.org/officeDocument/2006/relationships/slide" Id="rId33"/><Relationship Target="slides/slide24.xml" Type="http://schemas.openxmlformats.org/officeDocument/2006/relationships/slide" Id="rId29"/><Relationship Target="slides/slide21.xml" Type="http://schemas.openxmlformats.org/officeDocument/2006/relationships/slide" Id="rId26"/><Relationship Target="slides/slide20.xml" Type="http://schemas.openxmlformats.org/officeDocument/2006/relationships/slide" Id="rId25"/><Relationship Target="slides/slide23.xml" Type="http://schemas.openxmlformats.org/officeDocument/2006/relationships/slide" Id="rId28"/><Relationship Target="slides/slide22.xml" Type="http://schemas.openxmlformats.org/officeDocument/2006/relationships/slide" Id="rId27"/><Relationship Target="presProps.xml" Type="http://schemas.openxmlformats.org/officeDocument/2006/relationships/presProps" Id="rId2"/><Relationship Target="slides/slide16.xml" Type="http://schemas.openxmlformats.org/officeDocument/2006/relationships/slide" Id="rId21"/><Relationship Target="theme/theme2.xml" Type="http://schemas.openxmlformats.org/officeDocument/2006/relationships/theme" Id="rId1"/><Relationship Target="slides/slide17.xml" Type="http://schemas.openxmlformats.org/officeDocument/2006/relationships/slide" Id="rId22"/><Relationship Target="slideMasters/slideMaster1.xml" Type="http://schemas.openxmlformats.org/officeDocument/2006/relationships/slideMaster" Id="rId4"/><Relationship Target="slides/slide18.xml" Type="http://schemas.openxmlformats.org/officeDocument/2006/relationships/slide" Id="rId23"/><Relationship Target="tableStyles.xml" Type="http://schemas.openxmlformats.org/officeDocument/2006/relationships/tableStyles" Id="rId3"/><Relationship Target="slides/slide19.xml" Type="http://schemas.openxmlformats.org/officeDocument/2006/relationships/slide" Id="rId24"/><Relationship Target="slides/slide15.xml" Type="http://schemas.openxmlformats.org/officeDocument/2006/relationships/slide" Id="rId20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y="0" x="0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y="0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y="8685213" x="0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0" cap="none" baseline="0" sz="120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3" name="Shape 1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dream Analysis which are the expression of moset primitive unconscious urges, Free Assoication applied to dreams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Beneath the surface are primitive biological urges that are in conflict with the requirements of society andmorality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Unconscious motivations and conflicts are responsible for human behavior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clashed with victorian morality and primness, wanted a socitey that was genteel and orderly</a:t>
            </a:r>
          </a:p>
        </p:txBody>
      </p:sp>
      <p:sp>
        <p:nvSpPr>
          <p:cNvPr id="166" name="Shape 166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0" name="Shape 1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1" name="Shape 171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Created iceberg example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Conscious mind is the tip of the iceberg- what we see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Unconscious is what we don’t see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Freud thought that unconscious affected human behavior in powerful ways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Painful memories and thoughts would be pushed into the realm of the unconscious </a:t>
            </a:r>
          </a:p>
          <a:p>
            <a:pPr algn="l" rtl="0" lvl="0" marR="0" indent="0" marL="0">
              <a:spcBef>
                <a:spcPts val="0"/>
              </a:spcBef>
              <a:buNone/>
            </a:pPr>
            <a:r>
              <a:t/>
            </a:r>
            <a:endParaRPr strike="noStrike" u="none" b="0" cap="none" baseline="0" sz="1200" i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Shape 173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8" name="Shape 1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Representa all tha tis innate an dinstinctive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it is not learned since it is instinctive, a drive like hunger or thirst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Life instincs drives self-preservation 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The ID is aggressive, but also has a playful side</a:t>
            </a:r>
          </a:p>
        </p:txBody>
      </p:sp>
      <p:sp>
        <p:nvSpPr>
          <p:cNvPr id="180" name="Shape 180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5" name="Shape 1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6" name="Shape 1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often equate dwith morality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acts as a person’s conscience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parents are most important factors, as well as schools and other groups such as churches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	teaching the difference between the right and wrong</a:t>
            </a:r>
          </a:p>
        </p:txBody>
      </p:sp>
      <p:sp>
        <p:nvSpPr>
          <p:cNvPr id="187" name="Shape 187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2" name="Shape 1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3" name="Shape 193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Mediates: What we want and what society will allow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responsible for organizing ways to get what a person wants in the real world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logical and unemotional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sheldon: all cognition and doesn’t know when to have the right emotions </a:t>
            </a:r>
          </a:p>
        </p:txBody>
      </p:sp>
      <p:sp>
        <p:nvSpPr>
          <p:cNvPr id="195" name="Shape 195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0" name="Shape 2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7" name="Shape 20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Came to mind: did not matter what the patient said even if was nonsense. </a:t>
            </a:r>
          </a:p>
        </p:txBody>
      </p:sp>
      <p:sp>
        <p:nvSpPr>
          <p:cNvPr id="210" name="Shape 210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4" name="Shape 21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5" name="Shape 215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List of words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Time, Fear, Love, Death, Home, Hate, Red, School , Life, Mother, Friend, Work</a:t>
            </a:r>
          </a:p>
        </p:txBody>
      </p:sp>
      <p:sp>
        <p:nvSpPr>
          <p:cNvPr id="217" name="Shape 217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</p:spPr>
        <p:txBody>
          <a:bodyPr bIns="45700" rIns="91425" lIns="91425" t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22" name="Shape 2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3" name="Shape 22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Called his philosophy Analytical psychology, to differentiate from Frud’s Psychoanalytical psychology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Perosnal: Resembled the unconsciols like Freud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Collective unconscios: resides a whole spiritual heritage of mankind’s evoltuion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	shares it with the entire human race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Myths and song everything we just know 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Acting like a princess is an archetype </a:t>
            </a:r>
          </a:p>
        </p:txBody>
      </p:sp>
      <p:sp>
        <p:nvSpPr>
          <p:cNvPr id="224" name="Shape 224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29" name="Shape 2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Believed that children have a need for social approval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each stage of growth and development an individual faces a psychosocial crisis tha tneeds to be resolved before going on the the next stage</a:t>
            </a:r>
          </a:p>
        </p:txBody>
      </p:sp>
      <p:sp>
        <p:nvSpPr>
          <p:cNvPr id="231" name="Shape 231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Looked up to the gods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Phil started to think about thing rationally 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6" name="Shape 2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7" name="Shape 237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Inferiority complex: people feeling deficient and try to over come them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Turned toward psychiatry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Focused on the concept of fellings of infeiriority versus feeling sof superiority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striving for superioirty was a universal drive 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Marilyn Monroe</a:t>
            </a:r>
          </a:p>
        </p:txBody>
      </p:sp>
      <p:sp>
        <p:nvSpPr>
          <p:cNvPr id="239" name="Shape 239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43" name="Shape 2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4" name="Shape 24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Account for  behavior as th eproduct of prior experiences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Uncontious mind is made up, I can't see it 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In order to study it you need to see it</a:t>
            </a:r>
          </a:p>
        </p:txBody>
      </p:sp>
      <p:sp>
        <p:nvSpPr>
          <p:cNvPr id="245" name="Shape 245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0" name="Shape 2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1" name="Shape 2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Classical works with systems that are involuntary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Pairs the stimulus together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Not about psychology just about the process of salvation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Conditioning is involuntary 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2" name="Shape 252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6" name="Shape 2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7" name="Shape 25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8" name="Shape 258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3" name="Shape 2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4" name="Shape 26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Introduced the concept of Reinforcement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Positive is plus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Negative is minus 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5" name="Shape 265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9" name="Shape 2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0" name="Shape 2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1" name="Shape 271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7" name="Shape 2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8" name="Shape 278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279" name="Shape 27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optimistic view of mankind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Does not view human beings as controlled by events in the environment or by unconscious forces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 and othe rforces simply serve as a backgorund to our own eternal growth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z="12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person is unique and has a self-concept and potential to develop fully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Fundamental drive toward human growth 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Abraham Maslow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Biological: Sleep and proper nutrition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Social: Achievement, affiliation, order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Carl Rogers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Client-centered therapy is person-center approach</a:t>
            </a:r>
          </a:p>
          <a:p>
            <a:pPr algn="l" rtl="0" lvl="0" marR="0" indent="0" marL="0">
              <a:spcBef>
                <a:spcPts val="0"/>
              </a:spcBef>
              <a:buSzPct val="25000"/>
              <a:buNone/>
            </a:pPr>
            <a:r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therapist tries to create an unconditional and loving environment for the client by providing a supportive an caring atmosphere</a:t>
            </a:r>
          </a:p>
        </p:txBody>
      </p:sp>
      <p:sp>
        <p:nvSpPr>
          <p:cNvPr id="280" name="Shape 280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r" rtl="0" lvl="0" marR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strike="noStrike" u="none" b="0" cap="none" baseline="0" sz="1200" lang="en-US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85" name="Shape 2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6" name="Shape 2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analyze how perception, thought, and memory can be used to explain and predict behavior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behavior is influced by a variety of mental processes, including perceptions, memories, and expectations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Jean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	first psychologist to take children’s thinking seriously</a:t>
            </a:r>
          </a:p>
          <a:p>
            <a:pPr>
              <a:spcBef>
                <a:spcPts val="0"/>
              </a:spcBef>
              <a:buNone/>
            </a:pPr>
            <a:r>
              <a:rPr lang="en-US"/>
              <a:t>	Children are not blank slates</a:t>
            </a:r>
          </a:p>
        </p:txBody>
      </p:sp>
      <p:sp>
        <p:nvSpPr>
          <p:cNvPr id="287" name="Shape 287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92" name="Shape 2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3" name="Shape 2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emphazies th eimpact of biology on our behavior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PET Scan CAT Scan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Roger Sperry first well known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	showed how cells are wired in the central nervious system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4" name="Shape 294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99" name="Shape 2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0" name="Shape 300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01" name="Shape 3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Explores how society shapes an individual’s attitudes and options, how people can behave differently when they’re part of a group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Sociology is the study of human relationships and institutions. so it is different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considers how our knowledge an dways of thinking, feeling, and behaving are dependent upon the culture to which we belongs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Dealing with area of gender ethnicity 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Social is the i visual in an environment 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2" name="Shape 302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</p:spPr>
        <p:txBody>
          <a:bodyPr bIns="45700" rIns="91425" lIns="91425" t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lnSpc>
                <a:spcPct val="100000"/>
              </a:lnSpc>
              <a:spcBef>
                <a:spcPts val="2000"/>
              </a:spcBef>
              <a:buNone/>
            </a:pPr>
            <a:r>
              <a:rPr b="1" sz="1000" lang="en-US"/>
              <a:t>Renaissance thinkers </a:t>
            </a:r>
            <a:r>
              <a:rPr sz="1000" lang="en-US"/>
              <a:t>refined the concept of experimentation through observation</a:t>
            </a:r>
          </a:p>
          <a:p>
            <a:pPr rtl="0">
              <a:lnSpc>
                <a:spcPct val="100000"/>
              </a:lnSpc>
              <a:spcBef>
                <a:spcPts val="2000"/>
              </a:spcBef>
              <a:buNone/>
            </a:pPr>
            <a:r>
              <a:rPr b="1" sz="1000" lang="en-US"/>
              <a:t>17</a:t>
            </a:r>
            <a:r>
              <a:rPr b="1" baseline="30000" sz="1000" lang="en-US"/>
              <a:t>th</a:t>
            </a:r>
            <a:r>
              <a:rPr b="1" sz="1000" lang="en-US"/>
              <a:t> Century Philosophers </a:t>
            </a:r>
            <a:r>
              <a:rPr sz="1000" lang="en-US"/>
              <a:t>popularized the idea of dualism – the concept that mind and body are separate and distinct</a:t>
            </a:r>
          </a:p>
          <a:p>
            <a:pPr rtl="0">
              <a:lnSpc>
                <a:spcPct val="100000"/>
              </a:lnSpc>
              <a:spcBef>
                <a:spcPts val="600"/>
              </a:spcBef>
              <a:buNone/>
            </a:pPr>
            <a:r>
              <a:rPr sz="1000" lang="en-US"/>
              <a:t>Biologists discover that cells are the basic building blocks of life</a:t>
            </a:r>
          </a:p>
          <a:p>
            <a:pPr rtl="0">
              <a:lnSpc>
                <a:spcPct val="100000"/>
              </a:lnSpc>
              <a:spcBef>
                <a:spcPts val="600"/>
              </a:spcBef>
              <a:buNone/>
            </a:pPr>
            <a:r>
              <a:rPr sz="1000" lang="en-US"/>
              <a:t>Chemists develop the Periodic Table of Elements</a:t>
            </a:r>
          </a:p>
          <a:p>
            <a:pPr rtl="0">
              <a:lnSpc>
                <a:spcPct val="100000"/>
              </a:lnSpc>
              <a:spcBef>
                <a:spcPts val="600"/>
              </a:spcBef>
              <a:buNone/>
            </a:pPr>
            <a:r>
              <a:rPr sz="1000" lang="en-US"/>
              <a:t>Physicists make progress in understanding atomic forces</a:t>
            </a:r>
          </a:p>
          <a:p>
            <a:pPr rtl="0">
              <a:lnSpc>
                <a:spcPct val="100000"/>
              </a:lnSpc>
              <a:spcBef>
                <a:spcPts val="600"/>
              </a:spcBef>
              <a:buNone/>
            </a:pPr>
            <a:r>
              <a:rPr sz="1000" lang="en-US"/>
              <a:t>Natural Scientists study complex phenomena by reducing them to simpler parts</a:t>
            </a:r>
          </a:p>
          <a:p>
            <a:pPr rtl="0">
              <a:lnSpc>
                <a:spcPct val="100000"/>
              </a:lnSpc>
              <a:spcBef>
                <a:spcPts val="600"/>
              </a:spcBef>
              <a:buNone/>
            </a:pPr>
            <a:r>
              <a:rPr sz="1000" lang="en-US"/>
              <a:t>The mind and body influence each other in order to create a person’s experiences.  </a:t>
            </a:r>
          </a:p>
          <a:p>
            <a:pPr rtl="0">
              <a:spcBef>
                <a:spcPts val="0"/>
              </a:spcBef>
              <a:buNone/>
            </a:pPr>
            <a:r>
              <a:rPr sz="1100" lang="en-US"/>
              <a:t>The tricky Frenchemen </a:t>
            </a:r>
          </a:p>
          <a:p>
            <a:pPr rtl="0">
              <a:spcBef>
                <a:spcPts val="0"/>
              </a:spcBef>
              <a:buNone/>
            </a:pPr>
            <a:r>
              <a:rPr sz="1100" lang="en-US"/>
              <a:t>Talk about ways to treat mental illness </a:t>
            </a:r>
          </a:p>
          <a:p>
            <a:pPr>
              <a:spcBef>
                <a:spcPts val="0"/>
              </a:spcBef>
              <a:buNone/>
            </a:pPr>
            <a:r>
              <a:rPr sz="1100" lang="en-US"/>
              <a:t>Getting thedemons out</a:t>
            </a:r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3" name="Shape 1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sz="1000" lang="en-US"/>
              <a:t>Established modern psychology as a separate and formal field of study due to his efforts to study human behavior in a systematic and scientific manner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sz="1000" lang="en-US"/>
              <a:t>Introspection:²a method of self-observation in which   participants report their thoughts and feelings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1000"/>
          </a:p>
        </p:txBody>
      </p:sp>
      <p:sp>
        <p:nvSpPr>
          <p:cNvPr id="125" name="Shape 125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0" name="Shape 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Focused on the functions or purposes of the conscious mind and the goals, functions, or purposes of behavior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All activites of the mind serve one major function: survival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7" name="Shape 1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Ushered in the Nature vs. Nurture problem that is still debated today, and some of the foundations of the different schools of thought</a:t>
            </a:r>
          </a:p>
          <a:p>
            <a:pPr rtl="0">
              <a:spcBef>
                <a:spcPts val="0"/>
              </a:spcBef>
              <a:buNone/>
            </a:pPr>
            <a:r>
              <a:rPr lang="en-US"/>
              <a:t>Good parenting and twins 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</p:spPr>
        <p:txBody>
          <a:bodyPr bIns="45700" rIns="91425" lIns="91425" t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7" name="Shape 1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8" name="Shape 148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See the whole, not the parts</a:t>
            </a:r>
          </a:p>
          <a:p>
            <a:pPr rtl="0"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Perception is more than the sum of its parts</a:t>
            </a:r>
          </a:p>
          <a:p>
            <a:pPr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Forerunner for cognitive psychology</a:t>
            </a:r>
          </a:p>
        </p:txBody>
      </p:sp>
      <p:sp>
        <p:nvSpPr>
          <p:cNvPr id="150" name="Shape 150"/>
          <p:cNvSpPr txBox="1"/>
          <p:nvPr>
            <p:ph idx="12" type="sldNum"/>
          </p:nvPr>
        </p:nvSpPr>
        <p:spPr>
          <a:xfrm>
            <a:off y="8685213" x="3884612"/>
            <a:ext cy="457200" cx="2971799"/>
          </a:xfrm>
          <a:prstGeom prst="rect">
            <a:avLst/>
          </a:prstGeom>
        </p:spPr>
        <p:txBody>
          <a:bodyPr bIns="45700" rIns="91425" lIns="91425" t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5" name="Shape 1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6" name="Shape 15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/>
              <a:t>Use objectivity &amp; Interpretation of Free Associations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/>
          <p:nvPr>
            <p:ph idx="2" type="sldImg"/>
          </p:nvPr>
        </p:nvSpPr>
        <p:spPr>
          <a:xfrm>
            <a:off y="685800" x="1143000"/>
            <a:ext cy="3429000" cx="45720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media/image00.png" Type="http://schemas.openxmlformats.org/officeDocument/2006/relationships/image" Id="rId2"/><Relationship Target="../slideMasters/slideMaster1.xml" Type="http://schemas.openxmlformats.org/officeDocument/2006/relationships/slideMaster" Id="rId1"/></Relationships>
</file>

<file path=ppt/slideLayouts/_rels/slideLayout10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media/image00.png" Type="http://schemas.openxmlformats.org/officeDocument/2006/relationships/image" Id="rId2"/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media/image00.png" Type="http://schemas.openxmlformats.org/officeDocument/2006/relationships/image" Id="rId2"/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media/image00.png" Type="http://schemas.openxmlformats.org/officeDocument/2006/relationships/image" Id="rId2"/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media/image05.png" Type="http://schemas.openxmlformats.org/officeDocument/2006/relationships/image" Id="rId2"/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media/image00.png" Type="http://schemas.openxmlformats.org/officeDocument/2006/relationships/image" Id="rId2"/><Relationship Target="../slideMasters/slideMaster1.xml" Type="http://schemas.openxmlformats.org/officeDocument/2006/relationships/slideMaster" Id="rId1"/></Relationships>
</file>

<file path=ppt/slideLayouts/_rels/slideLayout7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8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9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5" name="Shape 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y="1859280" x="1371600"/>
            <a:ext cy="1295400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marR="0" indent="0" mar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pic>
        <p:nvPicPr>
          <p:cNvPr id="17" name="Shape 17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2801111" x="0"/>
            <a:ext cy="932688" cx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18"/>
          <p:cNvSpPr txBox="1"/>
          <p:nvPr>
            <p:ph idx="1" type="subTitle"/>
          </p:nvPr>
        </p:nvSpPr>
        <p:spPr>
          <a:xfrm>
            <a:off y="3429000" x="1371600"/>
            <a:ext cy="762000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marR="0" indent="0" marL="0">
              <a:lnSpc>
                <a:spcPct val="150000"/>
              </a:lnSpc>
              <a:spcBef>
                <a:spcPts val="400"/>
              </a:spcBef>
              <a:buClr>
                <a:srgbClr val="595959"/>
              </a:buClr>
              <a:buFont typeface="Noto Symbol"/>
              <a:buNone/>
              <a:defRPr/>
            </a:lvl1pPr>
            <a:lvl2pPr algn="ctr" rtl="0" marR="0" indent="0" marL="457200">
              <a:spcBef>
                <a:spcPts val="320"/>
              </a:spcBef>
              <a:buClr>
                <a:srgbClr val="888888"/>
              </a:buClr>
              <a:buFont typeface="Arial"/>
              <a:buNone/>
              <a:defRPr/>
            </a:lvl2pPr>
            <a:lvl3pPr algn="ctr" rtl="0" marR="0" indent="0" marL="914400">
              <a:spcBef>
                <a:spcPts val="280"/>
              </a:spcBef>
              <a:buClr>
                <a:srgbClr val="888888"/>
              </a:buClr>
              <a:buFont typeface="Arial"/>
              <a:buNone/>
              <a:defRPr/>
            </a:lvl3pPr>
            <a:lvl4pPr algn="ctr" rtl="0" marR="0" indent="0" marL="1371600">
              <a:spcBef>
                <a:spcPts val="280"/>
              </a:spcBef>
              <a:buClr>
                <a:srgbClr val="888888"/>
              </a:buClr>
              <a:buFont typeface="Arial"/>
              <a:buNone/>
              <a:defRPr/>
            </a:lvl4pPr>
            <a:lvl5pPr algn="ctr" rtl="0" marR="0" indent="0" marL="1828800">
              <a:spcBef>
                <a:spcPts val="280"/>
              </a:spcBef>
              <a:buClr>
                <a:srgbClr val="888888"/>
              </a:buClr>
              <a:buFont typeface="Arial"/>
              <a:buNone/>
              <a:defRPr/>
            </a:lvl5pPr>
            <a:lvl6pPr algn="ctr" rtl="0" marR="0" indent="0" marL="2286000">
              <a:spcBef>
                <a:spcPts val="280"/>
              </a:spcBef>
              <a:buClr>
                <a:srgbClr val="888888"/>
              </a:buClr>
              <a:buFont typeface="Arial"/>
              <a:buNone/>
              <a:defRPr/>
            </a:lvl6pPr>
            <a:lvl7pPr algn="ctr" rtl="0" marR="0" indent="0" marL="2743200">
              <a:spcBef>
                <a:spcPts val="240"/>
              </a:spcBef>
              <a:buClr>
                <a:srgbClr val="888888"/>
              </a:buClr>
              <a:buFont typeface="Arial"/>
              <a:buNone/>
              <a:defRPr/>
            </a:lvl7pPr>
            <a:lvl8pPr algn="ctr" rtl="0" marR="0" indent="0" marL="3200400">
              <a:spcBef>
                <a:spcPts val="240"/>
              </a:spcBef>
              <a:buClr>
                <a:srgbClr val="888888"/>
              </a:buClr>
              <a:buFont typeface="Arial"/>
              <a:buNone/>
              <a:defRPr/>
            </a:lvl8pPr>
            <a:lvl9pPr algn="ctr" rtl="0" marR="0" indent="0" marL="3657600">
              <a:spcBef>
                <a:spcPts val="24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" type="body"/>
          </p:nvPr>
        </p:nvSpPr>
        <p:spPr>
          <a:xfrm rot="5400000">
            <a:off y="571500" x="2857499"/>
            <a:ext cy="6400799" cx="342900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83" name="Shape 83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84" name="Shape 84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85" name="Shape 85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 rot="5400000">
            <a:off y="2720340" x="5118100"/>
            <a:ext cy="1295400" cx="43179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8" name="Shape 88"/>
          <p:cNvSpPr txBox="1"/>
          <p:nvPr>
            <p:ph idx="1" type="body"/>
          </p:nvPr>
        </p:nvSpPr>
        <p:spPr>
          <a:xfrm rot="5400000">
            <a:off y="761999" x="1752599"/>
            <a:ext cy="5181600" cx="4267201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89" name="Shape 89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id="28" name="Shape 28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1618487" x="0"/>
            <a:ext cy="932688" cx="914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id="33" name="Shape 33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2684461" x="0"/>
            <a:ext cy="932688" cx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/>
          <p:nvPr>
            <p:ph type="title"/>
          </p:nvPr>
        </p:nvSpPr>
        <p:spPr>
          <a:xfrm>
            <a:off y="3410267" x="1447800"/>
            <a:ext cy="1456372" cx="6248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y="1503679" x="1447800"/>
            <a:ext cy="1566861" cx="6248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0" marL="0">
              <a:spcBef>
                <a:spcPts val="0"/>
              </a:spcBef>
              <a:buClr>
                <a:srgbClr val="595959"/>
              </a:buClr>
              <a:buFont typeface="Garamond"/>
              <a:buNone/>
              <a:defRPr/>
            </a:lvl1pPr>
            <a:lvl2pPr rtl="0" indent="0" marL="4572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2pPr>
            <a:lvl3pPr rtl="0" indent="0" marL="9144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3pPr>
            <a:lvl4pPr rtl="0" indent="0" marL="13716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4pPr>
            <a:lvl5pPr rtl="0" indent="0" marL="18288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5pPr>
            <a:lvl6pPr rtl="0" indent="0" marL="22860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6pPr>
            <a:lvl7pPr rtl="0" indent="0" marL="27432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7pPr>
            <a:lvl8pPr rtl="0" indent="0" marL="32004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8pPr>
            <a:lvl9pPr rtl="0" indent="0" marL="3657600">
              <a:spcBef>
                <a:spcPts val="0"/>
              </a:spcBef>
              <a:buClr>
                <a:srgbClr val="888888"/>
              </a:buClr>
              <a:buFont typeface="Garamond"/>
              <a:buNone/>
              <a:defRPr/>
            </a:lvl9pPr>
          </a:lstStyle>
          <a:p/>
        </p:txBody>
      </p:sp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2684461" x="0"/>
            <a:ext cy="932688" cx="914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idx="1" type="body"/>
          </p:nvPr>
        </p:nvSpPr>
        <p:spPr>
          <a:xfrm>
            <a:off y="2438400" x="1371600"/>
            <a:ext cy="3124199" cx="31241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39" name="Shape 3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y="2438400" x="4648200"/>
            <a:ext cy="3124199" cx="31241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pic>
        <p:nvPicPr>
          <p:cNvPr id="44" name="Shape 44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1618487" x="0"/>
            <a:ext cy="932688" cx="914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46" name="Shape 46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1618487" x="0"/>
            <a:ext cy="932688" cx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Shape 47"/>
          <p:cNvSpPr txBox="1"/>
          <p:nvPr>
            <p:ph idx="1" type="body"/>
          </p:nvPr>
        </p:nvSpPr>
        <p:spPr>
          <a:xfrm>
            <a:off y="2819400" x="1371600"/>
            <a:ext cy="2743199" cx="31241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2" type="body"/>
          </p:nvPr>
        </p:nvSpPr>
        <p:spPr>
          <a:xfrm>
            <a:off y="2819400" x="4648200"/>
            <a:ext cy="2743199" cx="31241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49" name="Shape 4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0" name="Shape 50"/>
          <p:cNvSpPr txBox="1"/>
          <p:nvPr>
            <p:ph idx="3" type="body"/>
          </p:nvPr>
        </p:nvSpPr>
        <p:spPr>
          <a:xfrm>
            <a:off y="2362200" x="1371600"/>
            <a:ext cy="451337" cx="3125788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0" marL="0">
              <a:spcBef>
                <a:spcPts val="0"/>
              </a:spcBef>
              <a:buFont typeface="Garamond"/>
              <a:buNone/>
              <a:defRPr/>
            </a:lvl1pPr>
            <a:lvl2pPr rtl="0" indent="0" marL="457200">
              <a:spcBef>
                <a:spcPts val="0"/>
              </a:spcBef>
              <a:buFont typeface="Garamond"/>
              <a:buNone/>
              <a:defRPr/>
            </a:lvl2pPr>
            <a:lvl3pPr rtl="0" indent="0" marL="914400">
              <a:spcBef>
                <a:spcPts val="0"/>
              </a:spcBef>
              <a:buFont typeface="Garamond"/>
              <a:buNone/>
              <a:defRPr/>
            </a:lvl3pPr>
            <a:lvl4pPr rtl="0" indent="0" marL="1371600">
              <a:spcBef>
                <a:spcPts val="0"/>
              </a:spcBef>
              <a:buFont typeface="Garamond"/>
              <a:buNone/>
              <a:defRPr/>
            </a:lvl4pPr>
            <a:lvl5pPr rtl="0" indent="0" marL="1828800">
              <a:spcBef>
                <a:spcPts val="0"/>
              </a:spcBef>
              <a:buFont typeface="Garamond"/>
              <a:buNone/>
              <a:defRPr/>
            </a:lvl5pPr>
            <a:lvl6pPr rtl="0" indent="0" marL="2286000">
              <a:spcBef>
                <a:spcPts val="0"/>
              </a:spcBef>
              <a:buFont typeface="Garamond"/>
              <a:buNone/>
              <a:defRPr/>
            </a:lvl6pPr>
            <a:lvl7pPr rtl="0" indent="0" marL="2743200">
              <a:spcBef>
                <a:spcPts val="0"/>
              </a:spcBef>
              <a:buFont typeface="Garamond"/>
              <a:buNone/>
              <a:defRPr/>
            </a:lvl7pPr>
            <a:lvl8pPr rtl="0" indent="0" marL="3200400">
              <a:spcBef>
                <a:spcPts val="0"/>
              </a:spcBef>
              <a:buFont typeface="Garamond"/>
              <a:buNone/>
              <a:defRPr/>
            </a:lvl8pPr>
            <a:lvl9pPr rtl="0" indent="0" marL="3657600">
              <a:spcBef>
                <a:spcPts val="0"/>
              </a:spcBef>
              <a:buFont typeface="Garamond"/>
              <a:buNone/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4" type="body"/>
          </p:nvPr>
        </p:nvSpPr>
        <p:spPr>
          <a:xfrm>
            <a:off y="2359151" x="4645025"/>
            <a:ext cy="448055" cx="3127374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0" marL="0">
              <a:spcBef>
                <a:spcPts val="0"/>
              </a:spcBef>
              <a:buFont typeface="Garamond"/>
              <a:buNone/>
              <a:defRPr/>
            </a:lvl1pPr>
            <a:lvl2pPr rtl="0" indent="0" marL="457200">
              <a:spcBef>
                <a:spcPts val="0"/>
              </a:spcBef>
              <a:buFont typeface="Garamond"/>
              <a:buNone/>
              <a:defRPr/>
            </a:lvl2pPr>
            <a:lvl3pPr rtl="0" indent="0" marL="914400">
              <a:spcBef>
                <a:spcPts val="0"/>
              </a:spcBef>
              <a:buFont typeface="Garamond"/>
              <a:buNone/>
              <a:defRPr/>
            </a:lvl3pPr>
            <a:lvl4pPr rtl="0" indent="0" marL="1371600">
              <a:spcBef>
                <a:spcPts val="0"/>
              </a:spcBef>
              <a:buFont typeface="Garamond"/>
              <a:buNone/>
              <a:defRPr/>
            </a:lvl4pPr>
            <a:lvl5pPr rtl="0" indent="0" marL="1828800">
              <a:spcBef>
                <a:spcPts val="0"/>
              </a:spcBef>
              <a:buFont typeface="Garamond"/>
              <a:buNone/>
              <a:defRPr/>
            </a:lvl5pPr>
            <a:lvl6pPr rtl="0" indent="0" marL="2286000">
              <a:spcBef>
                <a:spcPts val="0"/>
              </a:spcBef>
              <a:buFont typeface="Garamond"/>
              <a:buNone/>
              <a:defRPr/>
            </a:lvl6pPr>
            <a:lvl7pPr rtl="0" indent="0" marL="2743200">
              <a:spcBef>
                <a:spcPts val="0"/>
              </a:spcBef>
              <a:buFont typeface="Garamond"/>
              <a:buNone/>
              <a:defRPr/>
            </a:lvl7pPr>
            <a:lvl8pPr rtl="0" indent="0" marL="3200400">
              <a:spcBef>
                <a:spcPts val="0"/>
              </a:spcBef>
              <a:buFont typeface="Garamond"/>
              <a:buNone/>
              <a:defRPr/>
            </a:lvl8pPr>
            <a:lvl9pPr rtl="0" indent="0" marL="3657600">
              <a:spcBef>
                <a:spcPts val="0"/>
              </a:spcBef>
              <a:buFont typeface="Garamond"/>
              <a:buNone/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5" name="Shape 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id="60" name="Shape 60"/>
          <p:cNvPicPr preferRelativeResize="0"/>
          <p:nvPr/>
        </p:nvPicPr>
        <p:blipFill rotWithShape="1">
          <a:blip r:embed="rId2">
            <a:alphaModFix/>
          </a:blip>
          <a:srcRect t="0" b="0" r="0" l="0"/>
          <a:stretch/>
        </p:blipFill>
        <p:spPr>
          <a:xfrm>
            <a:off y="1618487" x="0"/>
            <a:ext cy="932688" cx="914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y="1676400" x="4953001"/>
            <a:ext cy="599440" cx="2819398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y="2275840" x="4953001"/>
            <a:ext cy="2905760" cx="2819398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0" marL="0">
              <a:spcBef>
                <a:spcPts val="0"/>
              </a:spcBef>
              <a:buFont typeface="Garamond"/>
              <a:buNone/>
              <a:defRPr/>
            </a:lvl1pPr>
            <a:lvl2pPr rtl="0" indent="0" marL="457200">
              <a:spcBef>
                <a:spcPts val="0"/>
              </a:spcBef>
              <a:buFont typeface="Garamond"/>
              <a:buNone/>
              <a:defRPr/>
            </a:lvl2pPr>
            <a:lvl3pPr rtl="0" indent="0" marL="914400">
              <a:spcBef>
                <a:spcPts val="0"/>
              </a:spcBef>
              <a:buFont typeface="Garamond"/>
              <a:buNone/>
              <a:defRPr/>
            </a:lvl3pPr>
            <a:lvl4pPr rtl="0" indent="0" marL="1371600">
              <a:spcBef>
                <a:spcPts val="0"/>
              </a:spcBef>
              <a:buFont typeface="Garamond"/>
              <a:buNone/>
              <a:defRPr/>
            </a:lvl4pPr>
            <a:lvl5pPr rtl="0" indent="0" marL="1828800">
              <a:spcBef>
                <a:spcPts val="0"/>
              </a:spcBef>
              <a:buFont typeface="Garamond"/>
              <a:buNone/>
              <a:defRPr/>
            </a:lvl5pPr>
            <a:lvl6pPr rtl="0" indent="0" marL="2286000">
              <a:spcBef>
                <a:spcPts val="0"/>
              </a:spcBef>
              <a:buFont typeface="Garamond"/>
              <a:buNone/>
              <a:defRPr/>
            </a:lvl6pPr>
            <a:lvl7pPr rtl="0" indent="0" marL="2743200">
              <a:spcBef>
                <a:spcPts val="0"/>
              </a:spcBef>
              <a:buFont typeface="Garamond"/>
              <a:buNone/>
              <a:defRPr/>
            </a:lvl7pPr>
            <a:lvl8pPr rtl="0" indent="0" marL="3200400">
              <a:spcBef>
                <a:spcPts val="0"/>
              </a:spcBef>
              <a:buFont typeface="Garamond"/>
              <a:buNone/>
              <a:defRPr/>
            </a:lvl8pPr>
            <a:lvl9pPr rtl="0" indent="0" marL="3657600">
              <a:spcBef>
                <a:spcPts val="0"/>
              </a:spcBef>
              <a:buFont typeface="Garamond"/>
              <a:buNone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71" name="Shape 71"/>
          <p:cNvSpPr txBox="1"/>
          <p:nvPr>
            <p:ph idx="2" type="body"/>
          </p:nvPr>
        </p:nvSpPr>
        <p:spPr>
          <a:xfrm>
            <a:off y="1676400" x="1371600"/>
            <a:ext cy="3505200" cx="3276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72" name="Shape 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3" name="Shape 73"/>
          <p:cNvSpPr/>
          <p:nvPr/>
        </p:nvSpPr>
        <p:spPr>
          <a:xfrm>
            <a:off y="1847088" x="1463040"/>
            <a:ext cy="3090671" cx="3090671"/>
          </a:xfrm>
          <a:prstGeom prst="plaque">
            <a:avLst>
              <a:gd fmla="val 8438" name="adj"/>
            </a:avLst>
          </a:prstGeom>
          <a:noFill/>
          <a:ln w="9525" cap="flat">
            <a:solidFill>
              <a:schemeClr val="dk2">
                <a:alpha val="16862"/>
              </a:schemeClr>
            </a:solidFill>
            <a:prstDash val="solid"/>
            <a:miter/>
            <a:headEnd w="med" len="med" type="none"/>
            <a:tailEnd w="med" len="med" type="none"/>
          </a:ln>
        </p:spPr>
        <p:txBody>
          <a:bodyPr bIns="45700" rIns="91425" lIns="91425" tIns="45700" anchor="ctr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None/>
            </a:pPr>
            <a:r>
              <a:t/>
            </a:r>
            <a:endParaRPr strike="noStrike" u="none" b="0" cap="none" baseline="0" sz="1800" i="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74" name="Shape 74"/>
          <p:cNvSpPr txBox="1"/>
          <p:nvPr>
            <p:ph type="title"/>
          </p:nvPr>
        </p:nvSpPr>
        <p:spPr>
          <a:xfrm>
            <a:off y="1676400" x="4953000"/>
            <a:ext cy="599440" cx="2819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/>
          <p:nvPr>
            <p:ph idx="2" type="pic"/>
          </p:nvPr>
        </p:nvSpPr>
        <p:spPr>
          <a:xfrm>
            <a:off y="1905000" x="1524000"/>
            <a:ext cy="2971799" cx="2971799"/>
          </a:xfrm>
          <a:prstGeom prst="plaque">
            <a:avLst>
              <a:gd fmla="val 8341" name="adj"/>
            </a:avLst>
          </a:prstGeom>
          <a:solidFill>
            <a:srgbClr val="F2F2F2">
              <a:alpha val="34901"/>
            </a:srgbClr>
          </a:solidFill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buClr>
                <a:schemeClr val="dk2"/>
              </a:buClr>
              <a:buFont typeface="Garamond"/>
              <a:buNone/>
              <a:defRPr/>
            </a:lvl1pPr>
            <a:lvl2pPr algn="l" rtl="0" marR="0" indent="0" marL="4572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2pPr>
            <a:lvl3pPr algn="l" rtl="0" marR="0" indent="0" marL="9144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3pPr>
            <a:lvl4pPr algn="l" rtl="0" marR="0" indent="0" marL="13716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4pPr>
            <a:lvl5pPr algn="l" rtl="0" marR="0" indent="0" marL="18288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5pPr>
            <a:lvl6pPr algn="l" rtl="0" marR="0" indent="0" marL="22860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6pPr>
            <a:lvl7pPr algn="l" rtl="0" marR="0" indent="0" marL="27432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7pPr>
            <a:lvl8pPr algn="l" rtl="0" marR="0" indent="0" marL="32004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8pPr>
            <a:lvl9pPr algn="l" rtl="0" marR="0" indent="0" marL="365760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2276856" x="4953000"/>
            <a:ext cy="2875279" cx="2819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0" marL="0">
              <a:spcBef>
                <a:spcPts val="0"/>
              </a:spcBef>
              <a:buFont typeface="Garamond"/>
              <a:buNone/>
              <a:defRPr/>
            </a:lvl1pPr>
            <a:lvl2pPr rtl="0" indent="0" marL="457200">
              <a:spcBef>
                <a:spcPts val="0"/>
              </a:spcBef>
              <a:buFont typeface="Garamond"/>
              <a:buNone/>
              <a:defRPr/>
            </a:lvl2pPr>
            <a:lvl3pPr rtl="0" indent="0" marL="914400">
              <a:spcBef>
                <a:spcPts val="0"/>
              </a:spcBef>
              <a:buFont typeface="Garamond"/>
              <a:buNone/>
              <a:defRPr/>
            </a:lvl3pPr>
            <a:lvl4pPr rtl="0" indent="0" marL="1371600">
              <a:spcBef>
                <a:spcPts val="0"/>
              </a:spcBef>
              <a:buFont typeface="Garamond"/>
              <a:buNone/>
              <a:defRPr/>
            </a:lvl4pPr>
            <a:lvl5pPr rtl="0" indent="0" marL="1828800">
              <a:spcBef>
                <a:spcPts val="0"/>
              </a:spcBef>
              <a:buFont typeface="Garamond"/>
              <a:buNone/>
              <a:defRPr/>
            </a:lvl5pPr>
            <a:lvl6pPr rtl="0" indent="0" marL="2286000">
              <a:spcBef>
                <a:spcPts val="0"/>
              </a:spcBef>
              <a:buFont typeface="Garamond"/>
              <a:buNone/>
              <a:defRPr/>
            </a:lvl6pPr>
            <a:lvl7pPr rtl="0" indent="0" marL="2743200">
              <a:spcBef>
                <a:spcPts val="0"/>
              </a:spcBef>
              <a:buFont typeface="Garamond"/>
              <a:buNone/>
              <a:defRPr/>
            </a:lvl7pPr>
            <a:lvl8pPr rtl="0" indent="0" marL="3200400">
              <a:spcBef>
                <a:spcPts val="0"/>
              </a:spcBef>
              <a:buFont typeface="Garamond"/>
              <a:buNone/>
              <a:defRPr/>
            </a:lvl8pPr>
            <a:lvl9pPr rtl="0" indent="0" marL="3657600">
              <a:spcBef>
                <a:spcPts val="0"/>
              </a:spcBef>
              <a:buFont typeface="Garamond"/>
              <a:buNone/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1.xml" Type="http://schemas.openxmlformats.org/officeDocument/2006/relationships/slideLayout" Id="rId2"/><Relationship Target="../slideLayouts/slideLayout11.xml" Type="http://schemas.openxmlformats.org/officeDocument/2006/relationships/slideLayout" Id="rId12"/><Relationship Target="../theme/theme1.xml" Type="http://schemas.openxmlformats.org/officeDocument/2006/relationships/theme" Id="rId13"/><Relationship Target="../media/image29.png" Type="http://schemas.openxmlformats.org/officeDocument/2006/relationships/image" Id="rId1"/><Relationship Target="../slideLayouts/slideLayout3.xml" Type="http://schemas.openxmlformats.org/officeDocument/2006/relationships/slideLayout" Id="rId4"/><Relationship Target="../slideLayouts/slideLayout9.xml" Type="http://schemas.openxmlformats.org/officeDocument/2006/relationships/slideLayout" Id="rId10"/><Relationship Target="../slideLayouts/slideLayout2.xml" Type="http://schemas.openxmlformats.org/officeDocument/2006/relationships/slideLayout" Id="rId3"/><Relationship Target="../slideLayouts/slideLayout10.xml" Type="http://schemas.openxmlformats.org/officeDocument/2006/relationships/slideLayout" Id="rId11"/><Relationship Target="../slideLayouts/slideLayout8.xml" Type="http://schemas.openxmlformats.org/officeDocument/2006/relationships/slideLayout" Id="rId9"/><Relationship Target="../slideLayouts/slideLayout5.xml" Type="http://schemas.openxmlformats.org/officeDocument/2006/relationships/slideLayout" Id="rId6"/><Relationship Target="../slideLayouts/slideLayout4.xml" Type="http://schemas.openxmlformats.org/officeDocument/2006/relationships/slideLayout" Id="rId5"/><Relationship Target="../slideLayouts/slideLayout7.xml" Type="http://schemas.openxmlformats.org/officeDocument/2006/relationships/slideLayout" Id="rId8"/><Relationship Target="../slideLayouts/slideLayout6.xml" Type="http://schemas.openxmlformats.org/officeDocument/2006/relationships/slideLayout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9" name="Shape 9"/>
          <p:cNvPicPr preferRelativeResize="0"/>
          <p:nvPr/>
        </p:nvPicPr>
        <p:blipFill rotWithShape="1">
          <a:blip r:embed="rId1">
            <a:alphaModFix/>
          </a:blip>
          <a:srcRect t="0" b="0" r="0" l="0"/>
          <a:stretch/>
        </p:blipFill>
        <p:spPr>
          <a:xfrm>
            <a:off y="0" x="0"/>
            <a:ext cy="6858000" cx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0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marR="0" indent="0" marL="0">
              <a:spcBef>
                <a:spcPts val="0"/>
              </a:spcBef>
              <a:buClr>
                <a:schemeClr val="dk1"/>
              </a:buClr>
              <a:buFont typeface="Garamond"/>
              <a:buNone/>
              <a:defRPr/>
            </a:lvl1pPr>
            <a:lvl2pPr algn="l" rtl="0" marR="0" indent="0" marL="0">
              <a:spcBef>
                <a:spcPts val="0"/>
              </a:spcBef>
              <a:defRPr/>
            </a:lvl2pPr>
            <a:lvl3pPr algn="l" rtl="0" marR="0" indent="0" marL="0">
              <a:spcBef>
                <a:spcPts val="0"/>
              </a:spcBef>
              <a:defRPr/>
            </a:lvl3pPr>
            <a:lvl4pPr algn="l" rtl="0" marR="0" indent="0" marL="0">
              <a:spcBef>
                <a:spcPts val="0"/>
              </a:spcBef>
              <a:defRPr/>
            </a:lvl4pPr>
            <a:lvl5pPr algn="l" rtl="0" marR="0" indent="0" marL="0">
              <a:spcBef>
                <a:spcPts val="0"/>
              </a:spcBef>
              <a:defRPr/>
            </a:lvl5pPr>
            <a:lvl6pPr algn="l" rtl="0" marR="0" indent="0" marL="0">
              <a:spcBef>
                <a:spcPts val="0"/>
              </a:spcBef>
              <a:defRPr/>
            </a:lvl6pPr>
            <a:lvl7pPr algn="l" rtl="0" marR="0" indent="0" marL="0">
              <a:spcBef>
                <a:spcPts val="0"/>
              </a:spcBef>
              <a:defRPr/>
            </a:lvl7pPr>
            <a:lvl8pPr algn="l" rtl="0" marR="0" indent="0" marL="0">
              <a:spcBef>
                <a:spcPts val="0"/>
              </a:spcBef>
              <a:defRPr/>
            </a:lvl8pPr>
            <a:lvl9pPr algn="l" rtl="0" marR="0" indent="0" marL="0">
              <a:spcBef>
                <a:spcPts val="0"/>
              </a:spcBef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y="2057400" x="1371600"/>
            <a:ext cy="3429001" cx="640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marR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Char char="❖"/>
              <a:defRPr/>
            </a:lvl1pPr>
            <a:lvl2pPr algn="l" rtl="0" marR="0" indent="-133350" marL="742950">
              <a:spcBef>
                <a:spcPts val="320"/>
              </a:spcBef>
              <a:buClr>
                <a:schemeClr val="dk1"/>
              </a:buClr>
              <a:buFont typeface="Arial"/>
              <a:buChar char="•"/>
              <a:defRPr/>
            </a:lvl2pPr>
            <a:lvl3pPr algn="l" rtl="0" marR="0" indent="-139700" marL="11430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3pPr>
            <a:lvl4pPr algn="l" rtl="0" marR="0" indent="-139700" marL="16002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4pPr>
            <a:lvl5pPr algn="l" rtl="0" marR="0" indent="-139700" marL="20574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5pPr>
            <a:lvl6pPr algn="l" rtl="0" marR="0" indent="-139700" marL="2514600">
              <a:spcBef>
                <a:spcPts val="280"/>
              </a:spcBef>
              <a:buClr>
                <a:schemeClr val="dk1"/>
              </a:buClr>
              <a:buFont typeface="Arial"/>
              <a:buChar char="•"/>
              <a:defRPr/>
            </a:lvl6pPr>
            <a:lvl7pPr algn="l" rtl="0" marR="0" indent="-152400" marL="29718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7pPr>
            <a:lvl8pPr algn="l" rtl="0" marR="0" indent="-152400" marL="34290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8pPr>
            <a:lvl9pPr algn="l" rtl="0" marR="0" indent="-152400" marL="3886200">
              <a:spcBef>
                <a:spcPts val="24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y="6356350" x="30480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l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y="6356350" x="2971800"/>
            <a:ext cy="365125" cx="3200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marR="0" indent="0" marL="0">
              <a:spcBef>
                <a:spcPts val="0"/>
              </a:spcBef>
              <a:defRPr/>
            </a:lvl1pPr>
            <a:lvl2pPr algn="l" rtl="0" marR="0" indent="0" marL="457200">
              <a:spcBef>
                <a:spcPts val="0"/>
              </a:spcBef>
              <a:defRPr/>
            </a:lvl2pPr>
            <a:lvl3pPr algn="l" rtl="0" marR="0" indent="0" marL="914400">
              <a:spcBef>
                <a:spcPts val="0"/>
              </a:spcBef>
              <a:defRPr/>
            </a:lvl3pPr>
            <a:lvl4pPr algn="l" rtl="0" marR="0" indent="0" marL="1371600">
              <a:spcBef>
                <a:spcPts val="0"/>
              </a:spcBef>
              <a:defRPr/>
            </a:lvl4pPr>
            <a:lvl5pPr algn="l" rtl="0" marR="0" indent="0" marL="1828800">
              <a:spcBef>
                <a:spcPts val="0"/>
              </a:spcBef>
              <a:defRPr/>
            </a:lvl5pPr>
            <a:lvl6pPr algn="l" rtl="0" marR="0" indent="0" marL="2286000">
              <a:spcBef>
                <a:spcPts val="0"/>
              </a:spcBef>
              <a:defRPr/>
            </a:lvl6pPr>
            <a:lvl7pPr algn="l" rtl="0" marR="0" indent="0" marL="2743200">
              <a:spcBef>
                <a:spcPts val="0"/>
              </a:spcBef>
              <a:defRPr/>
            </a:lvl7pPr>
            <a:lvl8pPr algn="l" rtl="0" marR="0" indent="0" marL="3200400">
              <a:spcBef>
                <a:spcPts val="0"/>
              </a:spcBef>
              <a:defRPr/>
            </a:lvl8pPr>
            <a:lvl9pPr algn="l" rtl="0" marR="0" indent="0" marL="3657600"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y="6364223" x="6675120"/>
            <a:ext cy="365125" cx="21335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ctr" anchorCtr="0">
            <a:noAutofit/>
          </a:bodyPr>
          <a:lstStyle>
            <a:lvl1pPr algn="r" rtl="0" marR="0" indent="0" marL="0">
              <a:spcBef>
                <a:spcPts val="0"/>
              </a:spcBef>
              <a:buNone/>
              <a:defRPr strike="noStrike" u="none" b="1" cap="none" baseline="0" sz="1200" i="0">
                <a:solidFill>
                  <a:srgbClr val="C5BB9B"/>
                </a:solid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 indent="0" mar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sldNum="0" hdr="0"/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gif" Type="http://schemas.openxmlformats.org/officeDocument/2006/relationships/image" Id="rId4"/><Relationship Target="../media/image07.jp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pn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png" Type="http://schemas.openxmlformats.org/officeDocument/2006/relationships/image" Id="rId3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9.png" Type="http://schemas.openxmlformats.org/officeDocument/2006/relationships/image" Id="rId3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31.png" Type="http://schemas.openxmlformats.org/officeDocument/2006/relationships/image" Id="rId3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7.jpg" Type="http://schemas.openxmlformats.org/officeDocument/2006/relationships/image" Id="rId3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1.png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30.jpg" Type="http://schemas.openxmlformats.org/officeDocument/2006/relationships/image" Id="rId3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3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jpg" Type="http://schemas.openxmlformats.org/officeDocument/2006/relationships/image" Id="rId3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6.jpg" Type="http://schemas.openxmlformats.org/officeDocument/2006/relationships/image" Id="rId3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2.xml.rels><?xml version="1.0" encoding="UTF-8" standalone="yes"?><Relationships xmlns="http://schemas.openxmlformats.org/package/2006/relationships"><Relationship Target="../notesSlides/notesSlide2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3.jpg" Type="http://schemas.openxmlformats.org/officeDocument/2006/relationships/image" Id="rId3"/></Relationships>
</file>

<file path=ppt/slides/_rels/slide23.xml.rels><?xml version="1.0" encoding="UTF-8" standalone="yes"?><Relationships xmlns="http://schemas.openxmlformats.org/package/2006/relationships"><Relationship Target="../notesSlides/notesSlide2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4.xml.rels><?xml version="1.0" encoding="UTF-8" standalone="yes"?><Relationships xmlns="http://schemas.openxmlformats.org/package/2006/relationships"><Relationship Target="../notesSlides/notesSlide2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8.jpg" Type="http://schemas.openxmlformats.org/officeDocument/2006/relationships/image" Id="rId3"/></Relationships>
</file>

<file path=ppt/slides/_rels/slide25.xml.rels><?xml version="1.0" encoding="UTF-8" standalone="yes"?><Relationships xmlns="http://schemas.openxmlformats.org/package/2006/relationships"><Relationship Target="../notesSlides/notesSlide2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8.png" Type="http://schemas.openxmlformats.org/officeDocument/2006/relationships/image" Id="rId3"/></Relationships>
</file>

<file path=ppt/slides/_rels/slide26.xml.rels><?xml version="1.0" encoding="UTF-8" standalone="yes"?><Relationships xmlns="http://schemas.openxmlformats.org/package/2006/relationships"><Relationship Target="../notesSlides/notesSlide2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4.jpg" Type="http://schemas.openxmlformats.org/officeDocument/2006/relationships/image" Id="rId4"/><Relationship Target="../media/image20.jpg" Type="http://schemas.openxmlformats.org/officeDocument/2006/relationships/image" Id="rId3"/></Relationships>
</file>

<file path=ppt/slides/_rels/slide27.xml.rels><?xml version="1.0" encoding="UTF-8" standalone="yes"?><Relationships xmlns="http://schemas.openxmlformats.org/package/2006/relationships"><Relationship Target="../notesSlides/notesSlide2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5.jpg" Type="http://schemas.openxmlformats.org/officeDocument/2006/relationships/image" Id="rId3"/></Relationships>
</file>

<file path=ppt/slides/_rels/slide28.xml.rels><?xml version="1.0" encoding="UTF-8" standalone="yes"?><Relationships xmlns="http://schemas.openxmlformats.org/package/2006/relationships"><Relationship Target="../notesSlides/notesSlide2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7.jpg" Type="http://schemas.openxmlformats.org/officeDocument/2006/relationships/image" Id="rId3"/></Relationships>
</file>

<file path=ppt/slides/_rels/slide29.xml.rels><?xml version="1.0" encoding="UTF-8" standalone="yes"?><Relationships xmlns="http://schemas.openxmlformats.org/package/2006/relationships"><Relationship Target="../notesSlides/notesSlide2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6.jp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jp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jp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gif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2.jp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2.jpg" Type="http://schemas.openxmlformats.org/officeDocument/2006/relationships/image" Id="rId4"/><Relationship Target="../media/image01.jpg" Type="http://schemas.openxmlformats.org/officeDocument/2006/relationships/image" Id="rId3"/><Relationship Target="../media/image09.jpg" Type="http://schemas.openxmlformats.org/officeDocument/2006/relationships/image" Id="rId5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1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type="ctrTitle"/>
          </p:nvPr>
        </p:nvSpPr>
        <p:spPr>
          <a:xfrm>
            <a:off y="1859280" x="1371600"/>
            <a:ext cy="1295400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THE BEGINNINGS OF PSYCHOLOGY	</a:t>
            </a:r>
          </a:p>
        </p:txBody>
      </p:sp>
      <p:sp>
        <p:nvSpPr>
          <p:cNvPr id="94" name="Shape 94"/>
          <p:cNvSpPr txBox="1"/>
          <p:nvPr>
            <p:ph idx="1" type="subTitle"/>
          </p:nvPr>
        </p:nvSpPr>
        <p:spPr>
          <a:xfrm>
            <a:off y="3429000" x="1371600"/>
            <a:ext cy="762000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ctr" rtl="0" lvl="0" marR="0" indent="0" marL="0">
              <a:lnSpc>
                <a:spcPct val="150000"/>
              </a:lnSpc>
              <a:spcBef>
                <a:spcPts val="0"/>
              </a:spcBef>
              <a:buClr>
                <a:srgbClr val="595959"/>
              </a:buClr>
              <a:buSzPct val="25000"/>
              <a:buFont typeface="Noto Symbol"/>
              <a:buNone/>
            </a:pPr>
            <a:r>
              <a:rPr strike="noStrike" u="none" b="0" cap="none" baseline="0" sz="2000" lang="en-US" i="1">
                <a:solidFill>
                  <a:srgbClr val="595959"/>
                </a:solidFill>
                <a:latin typeface="Garamond"/>
                <a:ea typeface="Garamond"/>
                <a:cs typeface="Garamond"/>
                <a:sym typeface="Garamond"/>
              </a:rPr>
              <a:t>From Greeks till Modern Times and such…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SIGMUND FREUD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y="2331425" x="4390325"/>
            <a:ext cy="3094499" cx="39120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Victorian Era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High Morals and modesty 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Specialized in neurology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Jean Charcot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Used hypnosis and discovered “second mind”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Second Mind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Conscious and Unconscious</a:t>
            </a:r>
          </a:p>
        </p:txBody>
      </p:sp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4041225" x="1583550"/>
            <a:ext cy="1671624" cx="2702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2071473" x="912850"/>
            <a:ext cy="2181700" cx="2105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y="1295400" x="1081825"/>
            <a:ext cy="685799" cx="71669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z="36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Freud’s Diagram of the Human Mind</a:t>
            </a:r>
          </a:p>
        </p:txBody>
      </p:sp>
      <p:pic>
        <p:nvPicPr>
          <p:cNvPr id="169" name="Shape 16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t="9639" b="9640" r="0" l="0"/>
          <a:stretch/>
        </p:blipFill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ID</a:t>
            </a:r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y="2438400" x="1371600"/>
            <a:ext cy="3048000" cx="3987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3810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First part of our personality</a:t>
            </a:r>
          </a:p>
          <a:p>
            <a:pPr algn="l" rtl="0" lvl="0" marR="0" indent="-381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Innate and instinctive</a:t>
            </a:r>
          </a:p>
          <a:p>
            <a:pPr algn="l" rtl="0" lvl="0" marR="0" indent="-381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z="24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Promotes</a:t>
            </a:r>
            <a:r>
              <a:rPr strike="noStrike" u="none" b="0" cap="none" baseline="0" sz="24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self-preservation</a:t>
            </a:r>
          </a:p>
          <a:p>
            <a:pPr algn="l" rtl="0" lvl="0" marR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None/>
            </a:pPr>
            <a:r>
              <a:t/>
            </a:r>
            <a:endParaRPr strike="noStrike" u="none" b="0" cap="none" baseline="0" sz="1800" i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168675" x="5011512"/>
            <a:ext cy="3429000" cx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1" name="Shape 1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SUPEREGO</a:t>
            </a:r>
          </a:p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Represents society’s rules, prohibitions, and restrictions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“The Jiminy Cricket”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The right and wrong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Not always conscious</a:t>
            </a:r>
          </a:p>
        </p:txBody>
      </p:sp>
      <p:pic>
        <p:nvPicPr>
          <p:cNvPr id="184" name="Shape 184"/>
          <p:cNvPicPr preferRelativeResize="0"/>
          <p:nvPr/>
        </p:nvPicPr>
        <p:blipFill rotWithShape="1">
          <a:blip r:embed="rId3">
            <a:alphaModFix/>
          </a:blip>
          <a:srcRect t="0" b="0" r="0" l="0"/>
          <a:stretch/>
        </p:blipFill>
        <p:spPr>
          <a:xfrm>
            <a:off y="2973876" x="6114312"/>
            <a:ext cy="2710647" cx="1516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8" name="Shape 1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9" name="Shape 18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EGO</a:t>
            </a:r>
          </a:p>
        </p:txBody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y="2785575" x="4208650"/>
            <a:ext cy="3230700" cx="43358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The Decision Maker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Only </a:t>
            </a:r>
            <a:r>
              <a:rPr sz="18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component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of personality that is conscious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Mediates between the ID and Superego</a:t>
            </a:r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26573" flipH="1">
            <a:off y="2274900" x="1466301"/>
            <a:ext cy="2940724" cx="1960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6" name="Shape 1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7" name="Shape 197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DREAM ANALYSIS</a:t>
            </a:r>
          </a:p>
        </p:txBody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Freud believed that dreams had hidden meanings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Relied heavily on symbolism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 type of free association</a:t>
            </a:r>
          </a:p>
          <a:p>
            <a:pPr algn="l" rtl="0" marR="0" indent="0" marL="457200">
              <a:spcBef>
                <a:spcPts val="32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algn="l" rtl="0" lvl="0" marR="0" indent="0" marL="0">
              <a:spcBef>
                <a:spcPts val="32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99" name="Shape 1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701100" x="2709900"/>
            <a:ext cy="1888750" cx="3391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3" name="Shape 2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4" name="Shape 204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FREE ASSOCIATION</a:t>
            </a:r>
          </a:p>
        </p:txBody>
      </p:sp>
      <p:sp>
        <p:nvSpPr>
          <p:cNvPr id="205" name="Shape 205"/>
          <p:cNvSpPr txBox="1"/>
          <p:nvPr>
            <p:ph idx="1" type="body"/>
          </p:nvPr>
        </p:nvSpPr>
        <p:spPr>
          <a:xfrm>
            <a:off y="2438400" x="985744"/>
            <a:ext cy="3048001" cx="443175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Patient said everything that came to mind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Freud took extensive notes </a:t>
            </a:r>
          </a:p>
          <a:p>
            <a:pPr algn="l" rtl="0" lvl="1" marR="0" indent="-2349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If person talked enough, repressed thoughts and feelings would surface</a:t>
            </a:r>
          </a:p>
          <a:p>
            <a:pPr algn="l" rtl="0" lvl="1" marR="0" indent="-6350" marL="514350">
              <a:spcBef>
                <a:spcPts val="32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1600" i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3">
            <a:alphaModFix/>
          </a:blip>
          <a:srcRect t="0" b="0" r="0" l="0"/>
          <a:stretch/>
        </p:blipFill>
        <p:spPr>
          <a:xfrm>
            <a:off y="2700600" x="5417503"/>
            <a:ext cy="2094574" cx="27927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1" name="Shape 2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2" name="Shape 212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-US">
                <a:latin typeface="Garamond"/>
                <a:ea typeface="Garamond"/>
                <a:cs typeface="Garamond"/>
                <a:sym typeface="Garamond"/>
              </a:rPr>
              <a:t>FREE ASSOCIATION ACTIVITY</a:t>
            </a:r>
          </a:p>
        </p:txBody>
      </p:sp>
      <p:sp>
        <p:nvSpPr>
          <p:cNvPr id="213" name="Shape 213"/>
          <p:cNvSpPr txBox="1"/>
          <p:nvPr>
            <p:ph idx="1" type="body"/>
          </p:nvPr>
        </p:nvSpPr>
        <p:spPr>
          <a:xfrm>
            <a:off y="2438400" x="1371600"/>
            <a:ext cy="3048000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42900" marL="4572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I’m going to read a list of words. When I say a word, you will write down the first thing that comes to your mind on a piece of lined paper</a:t>
            </a:r>
          </a:p>
          <a:p>
            <a:pPr rtl="0" lvl="0" indent="-342900" marL="4572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DO NOT put your name on the paper</a:t>
            </a:r>
          </a:p>
          <a:p>
            <a:pPr lvl="0" indent="-342900" marL="4572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Remain silent so that you do not influence anyone else’s answers. I will collect papers once finished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8" name="Shape 2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9" name="Shape 21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CARL JUNG</a:t>
            </a:r>
          </a:p>
        </p:txBody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y="2255725" x="735775"/>
            <a:ext cy="3285300" cx="53046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9525" marL="0">
              <a:lnSpc>
                <a:spcPct val="13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Was a psychiatrist before he met Freud</a:t>
            </a:r>
          </a:p>
          <a:p>
            <a:pPr algn="l" rtl="0" lvl="0" marR="0" indent="-9525" marL="0">
              <a:lnSpc>
                <a:spcPct val="130000"/>
              </a:lnSpc>
              <a:spcBef>
                <a:spcPts val="33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Focused on unconscious part of personality</a:t>
            </a:r>
          </a:p>
          <a:p>
            <a:pPr algn="l" rtl="0" lvl="1" marR="0" indent="-254000" marL="742950">
              <a:lnSpc>
                <a:spcPct val="80000"/>
              </a:lnSpc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Two layers: personal unconscious and collective unconscious</a:t>
            </a:r>
          </a:p>
          <a:p>
            <a:pPr algn="l" rtl="0" lvl="0" marR="0" indent="-9525" marL="0">
              <a:lnSpc>
                <a:spcPct val="130000"/>
              </a:lnSpc>
              <a:spcBef>
                <a:spcPts val="33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Archetypes</a:t>
            </a:r>
          </a:p>
          <a:p>
            <a:pPr algn="l" rtl="0" lvl="1" marR="0" indent="-254000" marL="742950">
              <a:lnSpc>
                <a:spcPct val="80000"/>
              </a:lnSpc>
              <a:spcBef>
                <a:spcPts val="3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Collective memories in unconscious</a:t>
            </a:r>
          </a:p>
          <a:p>
            <a:pPr algn="l" rtl="0" lvl="0" marR="0" indent="-9525" marL="0">
              <a:lnSpc>
                <a:spcPct val="130000"/>
              </a:lnSpc>
              <a:spcBef>
                <a:spcPts val="33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Introvert: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 Inner-Directed, think about the world in their own thoughts</a:t>
            </a:r>
          </a:p>
          <a:p>
            <a:pPr algn="l" rtl="0" lvl="0" marR="0" indent="-9525" marL="0">
              <a:lnSpc>
                <a:spcPct val="130000"/>
              </a:lnSpc>
              <a:spcBef>
                <a:spcPts val="33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1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Extrovert</a:t>
            </a:r>
            <a:r>
              <a:rPr b="1" sz="1800" lang="en-US"/>
              <a:t>:</a:t>
            </a:r>
            <a:r>
              <a:rPr sz="1800" lang="en-US"/>
              <a:t> 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Interested in other people</a:t>
            </a:r>
          </a:p>
        </p:txBody>
      </p:sp>
      <p:pic>
        <p:nvPicPr>
          <p:cNvPr id="221" name="Shape 2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407148" x="6040375"/>
            <a:ext cy="3133874" cx="2087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5" name="Shape 2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6" name="Shape 226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ERIK ERIKSON</a:t>
            </a:r>
          </a:p>
        </p:txBody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Humans go through certain psychosocial crises at different phases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Agreed with Freud that learning social rules was a crucial part of development</a:t>
            </a:r>
          </a:p>
        </p:txBody>
      </p:sp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788700" x="3818650"/>
            <a:ext cy="1921975" cx="172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ORIGINS	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2423250" x="1068825"/>
            <a:ext cy="3048000" cx="46992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5</a:t>
            </a:r>
            <a:r>
              <a:rPr strike="noStrike" u="none" b="0" cap="none" baseline="3000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th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and 6</a:t>
            </a:r>
            <a:r>
              <a:rPr strike="noStrike" u="none" b="0" cap="none" baseline="3000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th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centuries B.C.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Greeks</a:t>
            </a:r>
          </a:p>
          <a:p>
            <a:pPr algn="l" rtl="0" lvl="2" marR="0" indent="-254000" marL="1143000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Didn’t rely on systematic study</a:t>
            </a:r>
          </a:p>
          <a:p>
            <a:pPr rtl="0" lvl="2" marR="0" indent="-254000" marL="1143000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Observed the world around in terms of human perceptions</a:t>
            </a:r>
          </a:p>
          <a:p>
            <a:pPr algn="l" rtl="0" lvl="0" marR="0" indent="1143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None/>
            </a:pPr>
            <a:r>
              <a:t/>
            </a:r>
            <a:endParaRPr strike="noStrike" u="none" b="0" cap="none" baseline="0" sz="1800" i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423246" x="6049925"/>
            <a:ext cy="2580749" cx="206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ALFRED ADLER</a:t>
            </a:r>
          </a:p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Originally studied under Freud until he came up with his own theories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Compensation</a:t>
            </a:r>
          </a:p>
          <a:p>
            <a:pPr algn="l" rtl="0" lvl="1" marR="0" indent="-2349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Involves efforts to </a:t>
            </a:r>
            <a:r>
              <a:rPr sz="16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overcome</a:t>
            </a:r>
            <a:r>
              <a:rPr strike="noStrike" u="none" b="0" cap="none" baseline="0" sz="1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deficiencies</a:t>
            </a:r>
          </a:p>
          <a:p>
            <a:pPr algn="l" rtl="0" lvl="1" marR="0" indent="-2349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Inferiority Complex</a:t>
            </a:r>
          </a:p>
        </p:txBody>
      </p:sp>
      <p:pic>
        <p:nvPicPr>
          <p:cNvPr id="235" name="Shape 2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022550" x="5818900"/>
            <a:ext cy="2463849" cx="1779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0" name="Shape 2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1" name="Shape 241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BEHAVIORISTS</a:t>
            </a:r>
          </a:p>
        </p:txBody>
      </p:sp>
      <p:sp>
        <p:nvSpPr>
          <p:cNvPr id="242" name="Shape 242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Behaviorists</a:t>
            </a:r>
          </a:p>
          <a:p>
            <a:pPr algn="l" rtl="0" lvl="1" marR="0" indent="-2349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Psychologist who analyzes how organisms learn or modify their behavior based on response to events in the environment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Reaction against psychoanalytical theories</a:t>
            </a:r>
          </a:p>
          <a:p>
            <a:pPr algn="l" rtl="0" lvl="1" marR="0" indent="-2349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One couldn’t see the mind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Believed that observing animals can be linked to humans</a:t>
            </a:r>
          </a:p>
        </p:txBody>
      </p:sp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6" name="Shape 2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7" name="Shape 247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IVAN PAVLOV</a:t>
            </a:r>
          </a:p>
        </p:txBody>
      </p:sp>
      <p:sp>
        <p:nvSpPr>
          <p:cNvPr id="248" name="Shape 248"/>
          <p:cNvSpPr txBox="1"/>
          <p:nvPr>
            <p:ph idx="1" type="body"/>
          </p:nvPr>
        </p:nvSpPr>
        <p:spPr>
          <a:xfrm>
            <a:off y="2355250" x="3706100"/>
            <a:ext cy="3134699" cx="4675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Classic Conditioning 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Learning procedure in which associations are made between an neutral stimulus and an unconditioned stimulus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Used a dog in this experiment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Ran bell when dog was presented a meat powder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After tone was presented a number of times, dog would salivate without meat powder present. </a:t>
            </a:r>
          </a:p>
        </p:txBody>
      </p:sp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263500" x="1122099"/>
            <a:ext cy="3366651" cx="238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3" name="Shape 2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4" name="Shape 254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PAVLOV’S THE OFFICE</a:t>
            </a:r>
          </a:p>
        </p:txBody>
      </p:sp>
      <p:sp>
        <p:nvSpPr>
          <p:cNvPr id="255" name="Shape 255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http://www.maniacworld.com/Pavlov-Altoid-Theory.html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9" name="Shape 2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0" name="Shape 260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B.F. SKINNER</a:t>
            </a:r>
          </a:p>
        </p:txBody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y="2421075" x="730825"/>
            <a:ext cy="3048000" cx="54689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Concept of reinforcement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Reinforcement</a:t>
            </a: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: response to a behavior that increases the likelihood the behavior will be repeated. 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Skinner Box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 small box with a metal bar that if a rat pressed on it, food would fall out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Operant condition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Focuses on learned behavior</a:t>
            </a:r>
          </a:p>
        </p:txBody>
      </p:sp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771762" x="6078675"/>
            <a:ext cy="2346624" cx="2346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6" name="Shape 2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7" name="Shape 267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SKINNER BOX</a:t>
            </a:r>
          </a:p>
        </p:txBody>
      </p:sp>
      <p:pic>
        <p:nvPicPr>
          <p:cNvPr id="268" name="Shape 26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t="0" b="0" r="-47532" l="-47532"/>
          <a:stretch/>
        </p:blipFill>
        <p:spPr>
          <a:xfrm>
            <a:off y="2336290" x="1098283"/>
            <a:ext cy="3310860" cx="69528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2" name="Shape 2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3" name="Shape 273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25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HUMANISTIC PSYCHOLOGY</a:t>
            </a:r>
          </a:p>
        </p:txBody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y="2172050" x="876675"/>
            <a:ext cy="3343200" cx="55484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Humanists</a:t>
            </a:r>
          </a:p>
          <a:p>
            <a:pPr algn="l" rtl="0" lvl="1" marR="0" indent="-247650" marL="742950">
              <a:lnSpc>
                <a:spcPct val="90000"/>
              </a:lnSpc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Psychologist who believes that each person has freedom in directing his or her future and achieving personal growth</a:t>
            </a:r>
          </a:p>
          <a:p>
            <a:pPr rtl="0" lvl="0">
              <a:lnSpc>
                <a:spcPct val="14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Abraham Maslow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People were motivated by range of competing needs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Some are biological others are social</a:t>
            </a:r>
          </a:p>
          <a:p>
            <a:pPr rtl="0" lvl="1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Hierarchy of needs</a:t>
            </a:r>
          </a:p>
          <a:p>
            <a:pPr algn="l" rtl="0" lvl="0" marR="0" indent="0" marL="0">
              <a:lnSpc>
                <a:spcPct val="14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Carl Rogers</a:t>
            </a:r>
          </a:p>
          <a:p>
            <a:pPr algn="l" rtl="0" lvl="1" marR="0" indent="-247650" marL="742950">
              <a:lnSpc>
                <a:spcPct val="90000"/>
              </a:lnSpc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Client-Centered Therapy</a:t>
            </a:r>
          </a:p>
          <a:p>
            <a:pPr algn="l" rtl="0" lvl="1" marR="0" indent="-133350" marL="742950">
              <a:lnSpc>
                <a:spcPct val="90000"/>
              </a:lnSpc>
              <a:spcBef>
                <a:spcPts val="32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trike="noStrike" u="none" b="0" cap="none" baseline="0" sz="1600" i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75" name="Shape 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56611">
            <a:off y="2087775" x="6494875"/>
            <a:ext cy="2088573" cx="149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22175">
            <a:off y="3728624" x="6489674"/>
            <a:ext cy="1972774" cx="1389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1" name="Shape 2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2" name="Shape 282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25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COGNITIVE PSYCHOLOGY</a:t>
            </a:r>
          </a:p>
        </p:txBody>
      </p:sp>
      <p:sp>
        <p:nvSpPr>
          <p:cNvPr id="283" name="Shape 283"/>
          <p:cNvSpPr txBox="1"/>
          <p:nvPr>
            <p:ph idx="1" type="body"/>
          </p:nvPr>
        </p:nvSpPr>
        <p:spPr>
          <a:xfrm>
            <a:off y="2441875" x="4329550"/>
            <a:ext cy="3044399" cx="39968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Cognitivists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Psychologist who studies how we process, store, retrieve, and use information and how thought processes influence our behavior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Jean Piaget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Children do not think the same as adults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Font typeface="Noto Symbol"/>
              <a:buNone/>
            </a:pPr>
            <a:r>
              <a:t/>
            </a:r>
            <a:endParaRPr strike="noStrike" u="none" b="0" cap="none" baseline="0" sz="1800" i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84" name="Shape 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441875" x="992770"/>
            <a:ext cy="2737349" cx="286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8" name="Shape 2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9" name="Shape 289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25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BIOLOGICAL PSYCHOLOGY</a:t>
            </a:r>
          </a:p>
        </p:txBody>
      </p:sp>
      <p:sp>
        <p:nvSpPr>
          <p:cNvPr id="290" name="Shape 290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Psychobiologists study how the brain, nervous system, hormones, and genetics influence our behavior. 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Heredity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All the traits and properties that are passed along biologically from parents to child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Roger Sperry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Neurobiology</a:t>
            </a:r>
          </a:p>
        </p:txBody>
      </p:sp>
      <p:pic>
        <p:nvPicPr>
          <p:cNvPr id="291" name="Shape 2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4191002" x="5818900"/>
            <a:ext cy="1578125" cx="205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5" name="Shape 2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6" name="Shape 296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SOCIOCULTURAL PSYCHOLOGY</a:t>
            </a:r>
          </a:p>
        </p:txBody>
      </p:sp>
      <p:sp>
        <p:nvSpPr>
          <p:cNvPr id="297" name="Shape 297"/>
          <p:cNvSpPr txBox="1"/>
          <p:nvPr>
            <p:ph idx="1" type="body"/>
          </p:nvPr>
        </p:nvSpPr>
        <p:spPr>
          <a:xfrm>
            <a:off y="2438400" x="4050425"/>
            <a:ext cy="3048000" cx="3722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42900" marL="4572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Sociocultural Psychologist </a:t>
            </a:r>
          </a:p>
          <a:p>
            <a:pPr rtl="0" lvl="1" indent="-342900" marL="9144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Study how ethnicity, gender, culture, and socieconomic status influence our behavior</a:t>
            </a:r>
          </a:p>
          <a:p>
            <a:pPr lvl="1" indent="-342900" marL="9144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Focuses on how interacting with other people can change a person’s behavior</a:t>
            </a:r>
          </a:p>
        </p:txBody>
      </p:sp>
      <p:pic>
        <p:nvPicPr>
          <p:cNvPr id="298" name="Shape 2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62316">
            <a:off y="2641124" x="1205474"/>
            <a:ext cy="2791274" cx="2755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WORLD CHANGERS	</a:t>
            </a:r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2513075" x="3936150"/>
            <a:ext cy="2973300" cx="38364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Nicolaus Copernicus</a:t>
            </a:r>
          </a:p>
          <a:p>
            <a:pPr algn="r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First to say the Earth was not the center of the universe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Galileo Galilei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Used telescope and confirmed Copernicus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346525" x="1023400"/>
            <a:ext cy="3139850" cx="2789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y="1295400" x="1114225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RENE DESCARTES	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2438400" x="1371600"/>
            <a:ext cy="2829900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French philosopher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Dealt with the idea of </a:t>
            </a:r>
            <a:r>
              <a:rPr strike="noStrike" u="none" b="0" cap="none" baseline="0" sz="1800" lang="en-US" i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Dualism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Mind and body are separate and distinct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Disagreed with the theory, saying body and mind were connected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Mind controlled body’s movements, sensations, and perceptions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295400" x="6237199"/>
            <a:ext cy="2219075" cx="1890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STRUCTURALISM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y="2453900" x="952675"/>
            <a:ext cy="3048000" cx="5207100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Wilhelm Wundt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Created first Laboratory of Psychology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Studied human behavior in a systematic and scientific manner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Structuralism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Interested in basic elements of human experience</a:t>
            </a:r>
          </a:p>
          <a:p>
            <a:pPr algn="l" rtl="0" lvl="0" marR="0" indent="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Introspection</a:t>
            </a:r>
          </a:p>
          <a:p>
            <a:pPr algn="l"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Method of self-observation</a:t>
            </a:r>
          </a:p>
        </p:txBody>
      </p:sp>
      <p:pic>
        <p:nvPicPr>
          <p:cNvPr id="122" name="Shape 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42103">
            <a:off y="2857137" x="6001474"/>
            <a:ext cy="2241525" cx="2072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6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FUNCTIONALISM	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y="2438400" x="1371600"/>
            <a:ext cy="3048001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algn="l" rtl="0" lvl="0" marR="0" indent="-3810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Functionalists</a:t>
            </a:r>
          </a:p>
          <a:p>
            <a:pPr algn="l" rtl="0" lvl="1" marR="0" indent="-2857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Study how animals and people adapt to their environments</a:t>
            </a:r>
          </a:p>
          <a:p>
            <a:pPr algn="l" rtl="0" lvl="0" marR="0" indent="-38100" marL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24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William James</a:t>
            </a:r>
          </a:p>
          <a:p>
            <a:pPr algn="l" rtl="0" lvl="1" marR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24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Father of psychology</a:t>
            </a:r>
          </a:p>
          <a:p>
            <a:pPr algn="l" rtl="0" lvl="1" marR="0">
              <a:lnSpc>
                <a:spcPct val="150000"/>
              </a:lnSpc>
              <a:spcBef>
                <a:spcPts val="36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2400" lang="en-US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Wrote the First psychology textbook</a:t>
            </a:r>
          </a:p>
        </p:txBody>
      </p:sp>
      <p:pic>
        <p:nvPicPr>
          <p:cNvPr id="129" name="Shape 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481975" x="5633350"/>
            <a:ext cy="2158575" cx="168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-US">
                <a:latin typeface="Garamond"/>
                <a:ea typeface="Garamond"/>
                <a:cs typeface="Garamond"/>
                <a:sym typeface="Garamond"/>
              </a:rPr>
              <a:t>INHERITABLE TRAITS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2438400" x="4094825"/>
            <a:ext cy="3048000" cx="4294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42900" marL="4572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b="1" sz="1800" lang="en-US">
                <a:latin typeface="Garamond"/>
                <a:ea typeface="Garamond"/>
                <a:cs typeface="Garamond"/>
                <a:sym typeface="Garamond"/>
              </a:rPr>
              <a:t>Sir Francis Galton </a:t>
            </a:r>
          </a:p>
          <a:p>
            <a:pPr rtl="0" lvl="1" indent="-342900" marL="9144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Wanted to understand how heredity influences a person’s…</a:t>
            </a:r>
          </a:p>
          <a:p>
            <a:pPr rtl="0" lvl="2" indent="-342900" marL="13716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Abilites</a:t>
            </a:r>
          </a:p>
          <a:p>
            <a:pPr rtl="0" lvl="2" indent="-342900" marL="13716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Charater</a:t>
            </a:r>
          </a:p>
          <a:p>
            <a:pPr rtl="0" lvl="2" indent="-342900" marL="13716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Behavior</a:t>
            </a:r>
          </a:p>
          <a:p>
            <a:pPr rtl="0" lvl="1" indent="-342900" marL="9144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b="1" sz="1800" lang="en-US">
                <a:latin typeface="Garamond"/>
                <a:ea typeface="Garamond"/>
                <a:cs typeface="Garamond"/>
                <a:sym typeface="Garamond"/>
              </a:rPr>
              <a:t>Heredity</a:t>
            </a:r>
          </a:p>
          <a:p>
            <a:pPr lvl="2" indent="-342900" marL="13716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All traits and properties that are passed along biologically from parent to child</a:t>
            </a:r>
          </a:p>
        </p:txBody>
      </p:sp>
      <p:pic>
        <p:nvPicPr>
          <p:cNvPr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95574">
            <a:off y="2585300" x="1513926"/>
            <a:ext cy="2991374" cx="2261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1" name="Shape 1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n-US">
                <a:latin typeface="Garamond"/>
                <a:ea typeface="Garamond"/>
                <a:cs typeface="Garamond"/>
                <a:sym typeface="Garamond"/>
              </a:rPr>
              <a:t>GESTALT PSYCHOLOGY</a:t>
            </a: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y="2427300" x="1371600"/>
            <a:ext cy="3048000" cx="35889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42900" marL="4572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Max Wertheimer, Wolfgang Kohler, Kurt Koffka</a:t>
            </a:r>
          </a:p>
          <a:p>
            <a:pPr rtl="0" lvl="0" indent="-342900" marL="45720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Disagreed with structuralism and behaviorims</a:t>
            </a:r>
          </a:p>
          <a:p>
            <a:pPr rtl="0" lvl="0" indent="-342900" marL="4572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❖"/>
            </a:pPr>
            <a:r>
              <a:rPr b="1" sz="1800" lang="en-US">
                <a:latin typeface="Garamond"/>
                <a:ea typeface="Garamond"/>
                <a:cs typeface="Garamond"/>
                <a:sym typeface="Garamond"/>
              </a:rPr>
              <a:t>Gestalt</a:t>
            </a:r>
          </a:p>
          <a:p>
            <a:pPr rtl="0" lvl="1" indent="-342900" marL="914400">
              <a:spcBef>
                <a:spcPts val="0"/>
              </a:spcBef>
              <a:buClr>
                <a:schemeClr val="dk1"/>
              </a:buClr>
              <a:buSzPct val="100000"/>
              <a:buFont typeface="Garamond"/>
              <a:buChar char="•"/>
            </a:pPr>
            <a:r>
              <a:rPr sz="1800" lang="en-US">
                <a:latin typeface="Garamond"/>
                <a:ea typeface="Garamond"/>
                <a:cs typeface="Garamond"/>
                <a:sym typeface="Garamond"/>
              </a:rPr>
              <a:t>Studied how sensations are assembled into perceptual experiences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65683">
            <a:off y="2265644" x="4986684"/>
            <a:ext cy="1992705" cx="1423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124948">
            <a:off y="2447924" x="6676300"/>
            <a:ext cy="1962149" cx="142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y="3852600" x="5848275"/>
            <a:ext cy="1807099" cx="1409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y="1295400" x="1371600"/>
            <a:ext cy="685799" cx="64007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>
            <a:pPr algn="ctr" rtl="0" lvl="0" marR="0" indent="0" marL="0">
              <a:spcBef>
                <a:spcPts val="0"/>
              </a:spcBef>
              <a:buClr>
                <a:schemeClr val="dk1"/>
              </a:buClr>
              <a:buSzPct val="25000"/>
              <a:buFont typeface="Garamond"/>
              <a:buNone/>
            </a:pPr>
            <a:r>
              <a:rPr strike="noStrike" u="none" b="0" cap="none" baseline="0" sz="325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PSYCHOANALYTIC PSYCHOLOGY</a:t>
            </a: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y="2301600" x="3678800"/>
            <a:ext cy="3048000" cx="4501199"/>
          </a:xfrm>
          <a:prstGeom prst="rect">
            <a:avLst/>
          </a:prstGeom>
          <a:noFill/>
          <a:ln>
            <a:noFill/>
          </a:ln>
        </p:spPr>
        <p:txBody>
          <a:bodyPr bIns="45700" rIns="91425" lIns="91425" tIns="45700" anchor="t" anchorCtr="0">
            <a:noAutofit/>
          </a:bodyPr>
          <a:lstStyle/>
          <a:p>
            <a:pPr rtl="0" lvl="0" marR="0" indent="0" mar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Noto Symbol"/>
              <a:buChar char="❖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Psychoanalyst</a:t>
            </a:r>
          </a:p>
          <a:p>
            <a:pPr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Psychologist who studies how unconscious motives and conflicts determine human behavior, feelings, and thoughts</a:t>
            </a:r>
          </a:p>
          <a:p>
            <a:pPr rtl="0" lvl="1" marR="0" indent="-247650" marL="74295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strike="noStrike" u="none" b="0" cap="none" baseline="0" sz="1800" lang="en-US" i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Sigmund Freud</a:t>
            </a:r>
          </a:p>
        </p:txBody>
      </p:sp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558952" x="900772"/>
            <a:ext cy="2694299" cx="269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Couture">
  <a:themeElements>
    <a:clrScheme name="Couture">
      <a:dk1>
        <a:srgbClr val="000000"/>
      </a:dk1>
      <a:lt1>
        <a:srgbClr val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